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0"/>
  </p:notesMasterIdLst>
  <p:handoutMasterIdLst>
    <p:handoutMasterId r:id="rId21"/>
  </p:handoutMasterIdLst>
  <p:sldIdLst>
    <p:sldId id="350" r:id="rId5"/>
    <p:sldId id="367" r:id="rId6"/>
    <p:sldId id="366" r:id="rId7"/>
    <p:sldId id="370" r:id="rId8"/>
    <p:sldId id="369" r:id="rId9"/>
    <p:sldId id="352" r:id="rId10"/>
    <p:sldId id="355" r:id="rId11"/>
    <p:sldId id="361" r:id="rId12"/>
    <p:sldId id="371" r:id="rId13"/>
    <p:sldId id="372" r:id="rId14"/>
    <p:sldId id="373" r:id="rId15"/>
    <p:sldId id="374" r:id="rId16"/>
    <p:sldId id="375" r:id="rId17"/>
    <p:sldId id="364" r:id="rId18"/>
    <p:sldId id="343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>
        <p:scale>
          <a:sx n="94" d="100"/>
          <a:sy n="94" d="100"/>
        </p:scale>
        <p:origin x="-3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explosion val="5"/>
          <c:dPt>
            <c:idx val="2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Представления о труде взрослых</c:v>
                </c:pt>
                <c:pt idx="1">
                  <c:v>Интерес к игре</c:v>
                </c:pt>
                <c:pt idx="2">
                  <c:v>Выражают собственное мнение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</c:v>
                </c:pt>
                <c:pt idx="1">
                  <c:v>0.2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1.9876130842687214E-3"/>
          <c:w val="0.32316712300811212"/>
          <c:h val="0.2837755486681186"/>
        </c:manualLayout>
      </c:layout>
      <c:overlay val="1"/>
      <c:spPr>
        <a:effectLst>
          <a:outerShdw blurRad="50800" dist="50800" dir="5400000" algn="ctr" rotWithShape="0">
            <a:schemeClr val="bg1">
              <a:alpha val="77000"/>
            </a:schemeClr>
          </a:outerShdw>
        </a:effectLst>
      </c:sp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6A8B07-5413-4D77-95BF-775BA37A015B}" type="datetime1">
              <a:rPr lang="ru-RU" noProof="0" smtClean="0"/>
              <a:t>14.09.2023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0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3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33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33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33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7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04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8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0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69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32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164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33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3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xmlns="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7A984553-A6F7-48EB-8856-1E24313FFF56}" type="datetime4">
              <a:rPr lang="ru-RU" noProof="0" smtClean="0">
                <a:latin typeface="+mn-lt"/>
              </a:rPr>
              <a:t>14 сентября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26F26F23-C8C0-4EE8-B5C3-CA20E71F4584}" type="datetime4">
              <a:rPr lang="ru-RU" noProof="0" smtClean="0">
                <a:latin typeface="+mn-lt"/>
              </a:rPr>
              <a:t>14 сентября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1A20C08B-3B48-4773-80A1-C458F199FF21}" type="datetime4">
              <a:rPr lang="ru-RU" noProof="0" smtClean="0">
                <a:latin typeface="+mn-lt"/>
              </a:rPr>
              <a:t>14 сентября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29">
            <a:extLst>
              <a:ext uri="{FF2B5EF4-FFF2-40B4-BE49-F238E27FC236}">
                <a16:creationId xmlns:a16="http://schemas.microsoft.com/office/drawing/2014/main" xmlns="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Текст 29">
            <a:extLst>
              <a:ext uri="{FF2B5EF4-FFF2-40B4-BE49-F238E27FC236}">
                <a16:creationId xmlns:a16="http://schemas.microsoft.com/office/drawing/2014/main" xmlns="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екст 29">
            <a:extLst>
              <a:ext uri="{FF2B5EF4-FFF2-40B4-BE49-F238E27FC236}">
                <a16:creationId xmlns:a16="http://schemas.microsoft.com/office/drawing/2014/main" xmlns="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Текст 29">
            <a:extLst>
              <a:ext uri="{FF2B5EF4-FFF2-40B4-BE49-F238E27FC236}">
                <a16:creationId xmlns:a16="http://schemas.microsoft.com/office/drawing/2014/main" xmlns="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Текст 29">
            <a:extLst>
              <a:ext uri="{FF2B5EF4-FFF2-40B4-BE49-F238E27FC236}">
                <a16:creationId xmlns:a16="http://schemas.microsoft.com/office/drawing/2014/main" xmlns="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9">
            <a:extLst>
              <a:ext uri="{FF2B5EF4-FFF2-40B4-BE49-F238E27FC236}">
                <a16:creationId xmlns:a16="http://schemas.microsoft.com/office/drawing/2014/main" xmlns="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Текст 29">
            <a:extLst>
              <a:ext uri="{FF2B5EF4-FFF2-40B4-BE49-F238E27FC236}">
                <a16:creationId xmlns:a16="http://schemas.microsoft.com/office/drawing/2014/main" xmlns="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9">
            <a:extLst>
              <a:ext uri="{FF2B5EF4-FFF2-40B4-BE49-F238E27FC236}">
                <a16:creationId xmlns:a16="http://schemas.microsoft.com/office/drawing/2014/main" xmlns="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Текст 29">
            <a:extLst>
              <a:ext uri="{FF2B5EF4-FFF2-40B4-BE49-F238E27FC236}">
                <a16:creationId xmlns:a16="http://schemas.microsoft.com/office/drawing/2014/main" xmlns="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29">
            <a:extLst>
              <a:ext uri="{FF2B5EF4-FFF2-40B4-BE49-F238E27FC236}">
                <a16:creationId xmlns:a16="http://schemas.microsoft.com/office/drawing/2014/main" xmlns="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02A7D674-8D44-425B-8E50-A3A77576FE89}" type="datetime4">
              <a:rPr lang="ru-RU" noProof="0" smtClean="0">
                <a:latin typeface="+mn-lt"/>
              </a:rPr>
              <a:t>14 сентября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xmlns="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4" name="Рисунок 2">
            <a:extLst>
              <a:ext uri="{FF2B5EF4-FFF2-40B4-BE49-F238E27FC236}">
                <a16:creationId xmlns:a16="http://schemas.microsoft.com/office/drawing/2014/main" xmlns="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2806290F-BA92-4A78-92C0-2990469DF00F}" type="datetime4">
              <a:rPr lang="ru-RU" noProof="0" smtClean="0">
                <a:latin typeface="+mn-lt"/>
              </a:rPr>
              <a:t>14 сентября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xmlns="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0C55B463-854B-4194-9B46-BF41E73CB25D}" type="datetime4">
              <a:rPr lang="ru-RU" noProof="0" smtClean="0">
                <a:latin typeface="+mn-lt"/>
              </a:rPr>
              <a:t>14 сентября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FD47D572-75D7-48A9-A900-FC9E28CC8EAF}" type="datetime4">
              <a:rPr lang="ru-RU" noProof="0" smtClean="0">
                <a:latin typeface="+mn-lt"/>
              </a:rPr>
              <a:t>14 сентября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0" name="Надпись 9">
            <a:extLst>
              <a:ext uri="{FF2B5EF4-FFF2-40B4-BE49-F238E27FC236}">
                <a16:creationId xmlns:a16="http://schemas.microsoft.com/office/drawing/2014/main" xmlns="" id="{E902327D-DBD4-7A4E-ABF2-A946A559A8AD}"/>
              </a:ext>
            </a:extLst>
          </p:cNvPr>
          <p:cNvSpPr txBox="1"/>
          <p:nvPr userDrawn="1"/>
        </p:nvSpPr>
        <p:spPr>
          <a:xfrm>
            <a:off x="699948" y="-83606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0" b="1" noProof="0" dirty="0">
                <a:solidFill>
                  <a:schemeClr val="bg1"/>
                </a:solidFill>
              </a:rPr>
              <a:t>«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Автофигура 24">
              <a:extLst>
                <a:ext uri="{FF2B5EF4-FFF2-40B4-BE49-F238E27FC236}">
                  <a16:creationId xmlns:a16="http://schemas.microsoft.com/office/drawing/2014/main" xmlns="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xmlns="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xmlns="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xmlns="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xmlns="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xmlns="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xmlns="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xmlns="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xmlns="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xmlns="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xmlns="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Автофигура 24">
              <a:extLst>
                <a:ext uri="{FF2B5EF4-FFF2-40B4-BE49-F238E27FC236}">
                  <a16:creationId xmlns:a16="http://schemas.microsoft.com/office/drawing/2014/main" xmlns="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xmlns="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xmlns="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6" name="Рисунок 25">
            <a:extLst>
              <a:ext uri="{FF2B5EF4-FFF2-40B4-BE49-F238E27FC236}">
                <a16:creationId xmlns:a16="http://schemas.microsoft.com/office/drawing/2014/main" xmlns="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xmlns="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3F186DF9-219D-4BBD-B401-3014ED801DF3}" type="datetime4">
              <a:rPr lang="ru-RU" noProof="0" smtClean="0">
                <a:latin typeface="+mn-lt"/>
              </a:rPr>
              <a:t>14 сентября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xmlns="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xmlns="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xmlns="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xmlns="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xmlns="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xmlns="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xmlns="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xmlns="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55C42BAF-CD1F-4C5E-BB69-89E69EC6C758}" type="datetime4">
              <a:rPr lang="ru-RU" noProof="0" smtClean="0">
                <a:latin typeface="+mn-lt"/>
              </a:rPr>
              <a:t>14 сентября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8DDC5DBC-5AC9-4B00-9077-59D782F35A50}" type="datetime4">
              <a:rPr lang="ru-RU" noProof="0" smtClean="0">
                <a:latin typeface="+mn-lt"/>
              </a:rPr>
              <a:t>14 сентября 2023 г.</a:t>
            </a:fld>
            <a:endParaRPr lang="ru-RU" noProof="0">
              <a:latin typeface="+mn-lt"/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xmlns="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480" y="1452880"/>
            <a:ext cx="10304145" cy="2733129"/>
          </a:xfrm>
        </p:spPr>
        <p:txBody>
          <a:bodyPr rtlCol="0"/>
          <a:lstStyle/>
          <a:p>
            <a:r>
              <a:rPr lang="ru-RU" sz="4400" b="0" dirty="0"/>
              <a:t>Ранняя профориентация </a:t>
            </a:r>
            <a:r>
              <a:rPr lang="ru-RU" sz="4400" b="0" dirty="0" smtClean="0"/>
              <a:t/>
            </a:r>
            <a:br>
              <a:rPr lang="ru-RU" sz="4400" b="0" dirty="0" smtClean="0"/>
            </a:br>
            <a:r>
              <a:rPr lang="ru-RU" sz="4400" b="0" dirty="0" smtClean="0"/>
              <a:t>как </a:t>
            </a:r>
            <a:r>
              <a:rPr lang="ru-RU" sz="4400" b="0" dirty="0"/>
              <a:t>элемент </a:t>
            </a:r>
            <a:r>
              <a:rPr lang="ru-RU" sz="4400" b="0" dirty="0" smtClean="0"/>
              <a:t/>
            </a:r>
            <a:br>
              <a:rPr lang="ru-RU" sz="4400" b="0" dirty="0" smtClean="0"/>
            </a:br>
            <a:r>
              <a:rPr lang="ru-RU" sz="4400" b="0" dirty="0" smtClean="0"/>
              <a:t>социально-коммуникативного </a:t>
            </a:r>
            <a:r>
              <a:rPr lang="ru-RU" sz="4400" b="0" dirty="0"/>
              <a:t>развития детей дошкольного возраста</a:t>
            </a:r>
            <a:br>
              <a:rPr lang="ru-RU" sz="4400" b="0" dirty="0"/>
            </a:br>
            <a:endParaRPr lang="ru-RU" sz="4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2320" y="4549553"/>
            <a:ext cx="7266305" cy="953337"/>
          </a:xfrm>
        </p:spPr>
        <p:txBody>
          <a:bodyPr rtlCol="0"/>
          <a:lstStyle/>
          <a:p>
            <a:pPr rtl="0"/>
            <a:r>
              <a:rPr lang="ru-RU" b="1" dirty="0" smtClean="0">
                <a:latin typeface="+mj-lt"/>
              </a:rPr>
              <a:t>Воспитатель высшей квалификационной категории</a:t>
            </a:r>
          </a:p>
          <a:p>
            <a:pPr rtl="0"/>
            <a:r>
              <a:rPr lang="ru-RU" b="1" dirty="0" smtClean="0">
                <a:latin typeface="+mj-lt"/>
              </a:rPr>
              <a:t>Гадеева Елена Борисовна</a:t>
            </a:r>
            <a:endParaRPr lang="ru-RU" b="1" dirty="0" smtClean="0">
              <a:latin typeface="+mj-lt"/>
            </a:endParaRPr>
          </a:p>
          <a:p>
            <a:pPr rtl="0"/>
            <a:endParaRPr lang="ru-RU" b="1" dirty="0" smtClean="0">
              <a:latin typeface="+mj-lt"/>
            </a:endParaRPr>
          </a:p>
          <a:p>
            <a:pPr rtl="0"/>
            <a:endParaRPr lang="ru-RU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ABCB6B-4D7D-EA83-66B7-5FB04321208E}"/>
              </a:ext>
            </a:extLst>
          </p:cNvPr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3375FF-B6DD-DF06-DD39-07129137C99B}"/>
              </a:ext>
            </a:extLst>
          </p:cNvPr>
          <p:cNvSpPr txBox="1"/>
          <p:nvPr/>
        </p:nvSpPr>
        <p:spPr>
          <a:xfrm flipH="1">
            <a:off x="2147411" y="284973"/>
            <a:ext cx="803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муниципальное бюджетное дошкольное образовательное учреждение 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детский </a:t>
            </a:r>
            <a:r>
              <a:rPr lang="ru-RU" dirty="0">
                <a:solidFill>
                  <a:schemeClr val="bg1"/>
                </a:solidFill>
              </a:rPr>
              <a:t>сад №79 «Пчёлка»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11D95C-A2C2-F409-8DC7-297EAF3FC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144" y="205076"/>
            <a:ext cx="1123402" cy="11234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81E053-6F9E-E087-5163-50C920A55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0" y="181660"/>
            <a:ext cx="1732162" cy="11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1020857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Встреча </a:t>
            </a:r>
            <a:r>
              <a:rPr lang="ru-RU" dirty="0"/>
              <a:t>с интересными людьми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 lang="ru-RU" b="1" dirty="0"/>
              <a:t>Мастер – класс «Кондитер»</a:t>
            </a:r>
          </a:p>
          <a:p>
            <a:r>
              <a:rPr lang="ru-RU" b="1" dirty="0"/>
              <a:t>Встреча «Моя профессия «Доктор»</a:t>
            </a:r>
          </a:p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F3960A-D260-8445-A153-0B674474CE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803E71-3088-0347-9BCC-16ADB551CC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27" y="391349"/>
            <a:ext cx="4192213" cy="3144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9" y="3218125"/>
            <a:ext cx="4374463" cy="3357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1538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716057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Игры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 lang="ru-RU" b="1" dirty="0"/>
              <a:t>Игры с элементами </a:t>
            </a:r>
            <a:r>
              <a:rPr lang="ru-RU" b="1" dirty="0" err="1"/>
              <a:t>Триз</a:t>
            </a:r>
            <a:r>
              <a:rPr lang="ru-RU" b="1" dirty="0"/>
              <a:t> – </a:t>
            </a:r>
            <a:r>
              <a:rPr lang="ru-RU" b="1" dirty="0" smtClean="0"/>
              <a:t>технологии: игра «Да-нет», «Хорошо-плохо», круги </a:t>
            </a:r>
            <a:r>
              <a:rPr lang="ru-RU" b="1" dirty="0" err="1" smtClean="0"/>
              <a:t>Луллия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Дидактические </a:t>
            </a:r>
            <a:r>
              <a:rPr lang="ru-RU" b="1" dirty="0"/>
              <a:t>иг</a:t>
            </a:r>
            <a:r>
              <a:rPr lang="ru-RU" dirty="0"/>
              <a:t>ры</a:t>
            </a:r>
          </a:p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F3960A-D260-8445-A153-0B674474CE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803E71-3088-0347-9BCC-16ADB551CC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22" y="1025447"/>
            <a:ext cx="5086081" cy="2519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51" y="4251431"/>
            <a:ext cx="7631806" cy="2310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42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436881"/>
            <a:ext cx="4941477" cy="660399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Занятия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339" y="2062481"/>
            <a:ext cx="4572001" cy="1645920"/>
          </a:xfrm>
        </p:spPr>
        <p:txBody>
          <a:bodyPr rtlCol="0"/>
          <a:lstStyle/>
          <a:p>
            <a:r>
              <a:rPr lang="ru-RU" b="1" dirty="0" err="1" smtClean="0"/>
              <a:t>Сиквейны</a:t>
            </a:r>
            <a:r>
              <a:rPr lang="ru-RU" b="1" dirty="0" smtClean="0"/>
              <a:t> о представителях различных профессий</a:t>
            </a:r>
            <a:endParaRPr lang="ru-RU" b="1" dirty="0"/>
          </a:p>
          <a:p>
            <a:pPr rtl="0"/>
            <a:r>
              <a:rPr lang="en-US" b="1" dirty="0" smtClean="0"/>
              <a:t>IT-</a:t>
            </a:r>
            <a:r>
              <a:rPr lang="ru-RU" b="1" dirty="0" err="1" smtClean="0"/>
              <a:t>техноологии</a:t>
            </a:r>
            <a:r>
              <a:rPr lang="ru-RU" b="1" dirty="0" smtClean="0"/>
              <a:t>: </a:t>
            </a:r>
            <a:r>
              <a:rPr lang="en-US" b="1" dirty="0" smtClean="0"/>
              <a:t>QR</a:t>
            </a:r>
            <a:r>
              <a:rPr lang="ru-RU" b="1" dirty="0" smtClean="0"/>
              <a:t>-коды</a:t>
            </a:r>
          </a:p>
          <a:p>
            <a:pPr rtl="0"/>
            <a:r>
              <a:rPr lang="ru-RU" b="1" dirty="0" smtClean="0"/>
              <a:t>Навигатор профессий г Мытищи</a:t>
            </a:r>
          </a:p>
          <a:p>
            <a:r>
              <a:rPr lang="ru-RU" b="1" dirty="0" smtClean="0"/>
              <a:t>Организация трудовой </a:t>
            </a:r>
            <a:r>
              <a:rPr lang="ru-RU" b="1" dirty="0"/>
              <a:t>деятельности с использованием приемов ТРИЗ-технологии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F3960A-D260-8445-A153-0B674474CE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803E71-3088-0347-9BCC-16ADB551CC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903086"/>
          </a:xfrm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50" y="197113"/>
            <a:ext cx="5553807" cy="2617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863600" y="1087165"/>
            <a:ext cx="5376550" cy="71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>
                <a:solidFill>
                  <a:srgbClr val="000000"/>
                </a:solidFill>
              </a:rPr>
              <a:t>ООД с использованием</a:t>
            </a:r>
          </a:p>
          <a:p>
            <a:pPr lvl="0">
              <a:spcBef>
                <a:spcPts val="1000"/>
              </a:spcBef>
            </a:pPr>
            <a:r>
              <a:rPr lang="ru-RU" sz="1600" b="1" dirty="0" err="1" smtClean="0">
                <a:solidFill>
                  <a:srgbClr val="000000"/>
                </a:solidFill>
              </a:rPr>
              <a:t>Триз</a:t>
            </a:r>
            <a:r>
              <a:rPr lang="ru-RU" sz="1600" b="1" dirty="0" smtClean="0">
                <a:solidFill>
                  <a:srgbClr val="000000"/>
                </a:solidFill>
              </a:rPr>
              <a:t>-технологий: «Алгоритм знакомство с профессиями»</a:t>
            </a:r>
            <a:endParaRPr lang="ru-RU" sz="1600" b="1" dirty="0">
              <a:solidFill>
                <a:srgbClr val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5" y="4406900"/>
            <a:ext cx="3852863" cy="2170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Рисунок 11" descr="C:\Users\logik\Downloads\IMG_20230327_10014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6666870" y="3426460"/>
            <a:ext cx="4539610" cy="2448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235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436881"/>
            <a:ext cx="4941477" cy="660399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Занятия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339" y="2062481"/>
            <a:ext cx="4572001" cy="1645920"/>
          </a:xfrm>
        </p:spPr>
        <p:txBody>
          <a:bodyPr rtlCol="0"/>
          <a:lstStyle/>
          <a:p>
            <a:r>
              <a:rPr lang="ru-RU" b="1" dirty="0" err="1" smtClean="0"/>
              <a:t>Сиквейны</a:t>
            </a:r>
            <a:r>
              <a:rPr lang="ru-RU" b="1" dirty="0" smtClean="0"/>
              <a:t> о представителях различных профессий</a:t>
            </a:r>
            <a:endParaRPr lang="ru-RU" b="1" dirty="0"/>
          </a:p>
          <a:p>
            <a:pPr rtl="0"/>
            <a:r>
              <a:rPr lang="en-US" b="1" dirty="0" smtClean="0"/>
              <a:t>IT-</a:t>
            </a:r>
            <a:r>
              <a:rPr lang="ru-RU" b="1" dirty="0" err="1" smtClean="0"/>
              <a:t>техноологии</a:t>
            </a:r>
            <a:r>
              <a:rPr lang="ru-RU" b="1" dirty="0" smtClean="0"/>
              <a:t>: </a:t>
            </a:r>
            <a:r>
              <a:rPr lang="en-US" b="1" dirty="0" smtClean="0"/>
              <a:t>QR</a:t>
            </a:r>
            <a:r>
              <a:rPr lang="ru-RU" b="1" dirty="0" smtClean="0"/>
              <a:t>-коды</a:t>
            </a:r>
          </a:p>
          <a:p>
            <a:pPr rtl="0"/>
            <a:r>
              <a:rPr lang="ru-RU" b="1" dirty="0" smtClean="0"/>
              <a:t>Навигатор профессий г Мытищи</a:t>
            </a:r>
          </a:p>
          <a:p>
            <a:r>
              <a:rPr lang="ru-RU" b="1" dirty="0" smtClean="0"/>
              <a:t>Организация трудовой </a:t>
            </a:r>
            <a:r>
              <a:rPr lang="ru-RU" b="1" dirty="0"/>
              <a:t>деятельности с использованием приемов ТРИЗ-технологии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F3960A-D260-8445-A153-0B674474CE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803E71-3088-0347-9BCC-16ADB551CC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903086"/>
          </a:xfrm>
        </p:spPr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707" y="711200"/>
            <a:ext cx="5722689" cy="3021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863600" y="1087165"/>
            <a:ext cx="5376550" cy="71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>
                <a:solidFill>
                  <a:srgbClr val="000000"/>
                </a:solidFill>
              </a:rPr>
              <a:t>ООД с использованием</a:t>
            </a:r>
          </a:p>
          <a:p>
            <a:pPr lvl="0">
              <a:spcBef>
                <a:spcPts val="1000"/>
              </a:spcBef>
            </a:pPr>
            <a:r>
              <a:rPr lang="ru-RU" sz="1600" b="1" dirty="0" err="1" smtClean="0">
                <a:solidFill>
                  <a:srgbClr val="000000"/>
                </a:solidFill>
              </a:rPr>
              <a:t>Триз</a:t>
            </a:r>
            <a:r>
              <a:rPr lang="ru-RU" sz="1600" b="1" dirty="0" smtClean="0">
                <a:solidFill>
                  <a:srgbClr val="000000"/>
                </a:solidFill>
              </a:rPr>
              <a:t>-технологий: «Алгоритм знакомство с профессиями»</a:t>
            </a:r>
            <a:endParaRPr lang="ru-RU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7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83" y="371063"/>
            <a:ext cx="4941477" cy="610863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xmlns="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>
              <a:buFontTx/>
              <a:buChar char="-"/>
            </a:pPr>
            <a:r>
              <a:rPr lang="ru-RU" dirty="0"/>
              <a:t>Значительно расширен словарный запас по теме</a:t>
            </a:r>
          </a:p>
        </p:txBody>
      </p:sp>
      <p:sp>
        <p:nvSpPr>
          <p:cNvPr id="47" name="Текст 46">
            <a:extLst>
              <a:ext uri="{FF2B5EF4-FFF2-40B4-BE49-F238E27FC236}">
                <a16:creationId xmlns:a16="http://schemas.microsoft.com/office/drawing/2014/main" xmlns="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>
              <a:buFontTx/>
              <a:buChar char="-"/>
            </a:pPr>
            <a:r>
              <a:rPr lang="ru-RU" dirty="0"/>
              <a:t>Все дети знают кем работают их родители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9" name="Текст 48">
            <a:extLst>
              <a:ext uri="{FF2B5EF4-FFF2-40B4-BE49-F238E27FC236}">
                <a16:creationId xmlns:a16="http://schemas.microsoft.com/office/drawing/2014/main" xmlns="" id="{ED796758-F31D-4250-A439-D6DE9523C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r>
              <a:rPr lang="ru-RU" dirty="0" smtClean="0"/>
              <a:t>- Сформирован опыт </a:t>
            </a:r>
            <a:r>
              <a:rPr lang="ru-RU" dirty="0"/>
              <a:t>наблюдения за профессиональной деятельностью </a:t>
            </a:r>
            <a:r>
              <a:rPr lang="ru-RU" dirty="0" smtClean="0"/>
              <a:t>человека, </a:t>
            </a:r>
            <a:r>
              <a:rPr lang="ru-RU" dirty="0"/>
              <a:t>опыт выполнения простейших трудовых операций по плану, по </a:t>
            </a:r>
            <a:r>
              <a:rPr lang="ru-RU" dirty="0" smtClean="0"/>
              <a:t>алгоритму.</a:t>
            </a:r>
            <a:endParaRPr lang="ru-RU" dirty="0"/>
          </a:p>
        </p:txBody>
      </p:sp>
      <p:sp>
        <p:nvSpPr>
          <p:cNvPr id="51" name="Текст 50">
            <a:extLst>
              <a:ext uri="{FF2B5EF4-FFF2-40B4-BE49-F238E27FC236}">
                <a16:creationId xmlns:a16="http://schemas.microsoft.com/office/drawing/2014/main" xmlns="" id="{D582AC9C-B267-4C04-9E50-051DE43353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r>
              <a:rPr lang="ru-RU" dirty="0" smtClean="0"/>
              <a:t>   - Для детского сада:</a:t>
            </a:r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>
              <a:latin typeface="+mn-lt"/>
            </a:endParaRPr>
          </a:p>
        </p:txBody>
      </p:sp>
      <p:sp>
        <p:nvSpPr>
          <p:cNvPr id="53" name="Текст 52">
            <a:extLst>
              <a:ext uri="{FF2B5EF4-FFF2-40B4-BE49-F238E27FC236}">
                <a16:creationId xmlns:a16="http://schemas.microsoft.com/office/drawing/2014/main" xmlns="" id="{A1B673DD-4FEC-4191-8446-77B89805FF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7407" y="4385342"/>
            <a:ext cx="4838700" cy="315915"/>
          </a:xfrm>
        </p:spPr>
        <p:txBody>
          <a:bodyPr rtlCol="0"/>
          <a:lstStyle/>
          <a:p>
            <a:pPr rtl="0"/>
            <a:r>
              <a:rPr lang="ru-RU" dirty="0" smtClean="0"/>
              <a:t>     - Для родителей и общества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xmlns="" id="{1E84004F-53E7-47E5-A493-1980475C42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680" y="5029200"/>
            <a:ext cx="4695307" cy="792480"/>
          </a:xfrm>
        </p:spPr>
        <p:txBody>
          <a:bodyPr rtlCol="0"/>
          <a:lstStyle/>
          <a:p>
            <a:r>
              <a:rPr lang="ru-RU" dirty="0" smtClean="0"/>
              <a:t>У </a:t>
            </a:r>
            <a:r>
              <a:rPr lang="ru-RU" dirty="0"/>
              <a:t>родителей появляется интерес к образовательному процессу, развитию творчества, знаний и умений у </a:t>
            </a:r>
            <a:r>
              <a:rPr lang="ru-RU" dirty="0" smtClean="0"/>
              <a:t>детей.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ru-RU"/>
              <a:t>Годовой обзор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992120" y="6332220"/>
            <a:ext cx="1313180" cy="247651"/>
          </a:xfrm>
        </p:spPr>
        <p:txBody>
          <a:bodyPr rtlCol="0"/>
          <a:lstStyle/>
          <a:p>
            <a:pPr rtl="0"/>
            <a:fld id="{EFF35C0A-4FF4-474E-A80D-F14A9AAC38E5}" type="datetime4">
              <a:rPr lang="ru-RU" smtClean="0"/>
              <a:t>14 сентября 2023 г.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13460" y="2788984"/>
            <a:ext cx="4838700" cy="574318"/>
          </a:xfrm>
        </p:spPr>
        <p:txBody>
          <a:bodyPr/>
          <a:lstStyle/>
          <a:p>
            <a:r>
              <a:rPr lang="ru-RU" dirty="0" smtClean="0"/>
              <a:t>  Дети свободно дают описание знакомых профессий на 80%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Мы повысили лояльность родителей наших воспитанников на 90%</a:t>
            </a:r>
          </a:p>
          <a:p>
            <a:endParaRPr lang="ru-RU" dirty="0"/>
          </a:p>
        </p:txBody>
      </p:sp>
      <p:sp>
        <p:nvSpPr>
          <p:cNvPr id="19" name="Текст 51">
            <a:extLst>
              <a:ext uri="{FF2B5EF4-FFF2-40B4-BE49-F238E27FC236}">
                <a16:creationId xmlns:a16="http://schemas.microsoft.com/office/drawing/2014/main" xmlns="" id="{1E84004F-53E7-47E5-A493-1980475C42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3200" y="2814320"/>
            <a:ext cx="4878187" cy="792480"/>
          </a:xfrm>
        </p:spPr>
        <p:txBody>
          <a:bodyPr rtlCol="0"/>
          <a:lstStyle/>
          <a:p>
            <a:r>
              <a:rPr lang="ru-RU" dirty="0"/>
              <a:t>Совершенствование образовательного процесса: разработаны и апробированы методические средства ранней профориентации; организована игровая, предметно – пространственная среда профессиональной направленности;</a:t>
            </a:r>
          </a:p>
        </p:txBody>
      </p:sp>
      <p:sp>
        <p:nvSpPr>
          <p:cNvPr id="20" name="Текст 44">
            <a:extLst>
              <a:ext uri="{FF2B5EF4-FFF2-40B4-BE49-F238E27FC236}">
                <a16:creationId xmlns:a16="http://schemas.microsoft.com/office/drawing/2014/main" xmlns="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2020" y="1534160"/>
            <a:ext cx="4838700" cy="315915"/>
          </a:xfrm>
        </p:spPr>
        <p:txBody>
          <a:bodyPr rtlCol="0"/>
          <a:lstStyle/>
          <a:p>
            <a:pPr marL="0" indent="0"/>
            <a:r>
              <a:rPr lang="ru-RU" dirty="0" smtClean="0"/>
              <a:t>Для детей: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01" y="2173658"/>
            <a:ext cx="5511800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36641" y="3591098"/>
            <a:ext cx="5674360" cy="105779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А мы желая добра нашим детям, </a:t>
            </a:r>
            <a:r>
              <a:rPr lang="ru-RU" sz="2000" dirty="0" smtClean="0"/>
              <a:t>всесторонне их развиваем, </a:t>
            </a:r>
            <a:r>
              <a:rPr lang="ru-RU" sz="2000" dirty="0"/>
              <a:t>и видим в них будущих гениев, ученых, актеров, </a:t>
            </a:r>
            <a:r>
              <a:rPr lang="ru-RU" sz="2000" dirty="0" smtClean="0"/>
              <a:t>политиков.</a:t>
            </a: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11D95C-A2C2-F409-8DC7-297EAF3FC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1409938"/>
            <a:ext cx="3609102" cy="360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330897" cy="610863"/>
          </a:xfrm>
        </p:spPr>
        <p:txBody>
          <a:bodyPr rtlCol="0">
            <a:noAutofit/>
          </a:bodyPr>
          <a:lstStyle/>
          <a:p>
            <a:r>
              <a:rPr lang="ru-RU" sz="3200" dirty="0"/>
              <a:t>Ранняя профессиональная ориентация</a:t>
            </a:r>
          </a:p>
        </p:txBody>
      </p:sp>
      <p:sp>
        <p:nvSpPr>
          <p:cNvPr id="44" name="Текст 43">
            <a:extLst>
              <a:ext uri="{FF2B5EF4-FFF2-40B4-BE49-F238E27FC236}">
                <a16:creationId xmlns:a16="http://schemas.microsoft.com/office/drawing/2014/main" xmlns="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2640" y="1952625"/>
            <a:ext cx="9926320" cy="2894582"/>
          </a:xfrm>
        </p:spPr>
        <p:txBody>
          <a:bodyPr rtlCol="0"/>
          <a:lstStyle/>
          <a:p>
            <a:r>
              <a:rPr lang="ru-RU" sz="2800" dirty="0">
                <a:latin typeface="+mj-lt"/>
              </a:rPr>
              <a:t> — это система мероприятий </a:t>
            </a:r>
            <a:r>
              <a:rPr lang="ru-RU" sz="2800" b="1" dirty="0">
                <a:latin typeface="+mj-lt"/>
              </a:rPr>
              <a:t>в</a:t>
            </a:r>
            <a:r>
              <a:rPr lang="ru-RU" sz="2800" dirty="0">
                <a:latin typeface="+mj-lt"/>
              </a:rPr>
              <a:t> </a:t>
            </a:r>
            <a:r>
              <a:rPr lang="ru-RU" sz="2800" b="1" dirty="0">
                <a:latin typeface="+mj-lt"/>
              </a:rPr>
              <a:t>дошкольном</a:t>
            </a:r>
            <a:r>
              <a:rPr lang="ru-RU" sz="2800" dirty="0">
                <a:latin typeface="+mj-lt"/>
              </a:rPr>
              <a:t> </a:t>
            </a:r>
            <a:r>
              <a:rPr lang="ru-RU" sz="2800" b="1" dirty="0">
                <a:latin typeface="+mj-lt"/>
              </a:rPr>
              <a:t>образовательном</a:t>
            </a:r>
            <a:r>
              <a:rPr lang="ru-RU" sz="2800" dirty="0">
                <a:latin typeface="+mj-lt"/>
              </a:rPr>
              <a:t> учреждении, направленных на выявление личностных особенностей, интересов и способностей каждого ребенка, формирование представлений о профессиях, о роли труда в жизни людей, о целях, мотивах и результатах трудовой деятельности, воспитание уважительного отношения к труду.</a:t>
            </a:r>
          </a:p>
          <a:p>
            <a:pPr rtl="0"/>
            <a:endParaRPr lang="ru-RU" sz="2800" dirty="0">
              <a:latin typeface="+mj-lt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1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Актуальность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3459" y="2287681"/>
            <a:ext cx="6717808" cy="3552637"/>
          </a:xfrm>
        </p:spPr>
        <p:txBody>
          <a:bodyPr rtlCol="0"/>
          <a:lstStyle/>
          <a:p>
            <a:r>
              <a:rPr lang="ru-RU" sz="2400" dirty="0">
                <a:latin typeface="+mj-lt"/>
              </a:rPr>
              <a:t>«Как хорошо когда у человека есть возможность выбрать себе профессию не по необходимости, а сообразуясь с душевными склонностями». </a:t>
            </a:r>
            <a:endParaRPr lang="ru-RU" sz="2400" dirty="0" smtClean="0">
              <a:latin typeface="+mj-lt"/>
            </a:endParaRPr>
          </a:p>
          <a:p>
            <a:endParaRPr lang="ru-RU" sz="2400" dirty="0">
              <a:solidFill>
                <a:schemeClr val="tx2"/>
              </a:solidFill>
              <a:latin typeface="+mj-lt"/>
            </a:endParaRPr>
          </a:p>
          <a:p>
            <a:endParaRPr lang="ru-RU" sz="2400" dirty="0" smtClean="0">
              <a:solidFill>
                <a:schemeClr val="tx2"/>
              </a:solidFill>
              <a:latin typeface="+mj-lt"/>
            </a:endParaRPr>
          </a:p>
          <a:p>
            <a:endParaRPr lang="ru-RU" sz="2400" dirty="0">
              <a:solidFill>
                <a:schemeClr val="tx2"/>
              </a:solidFill>
              <a:latin typeface="+mj-lt"/>
            </a:endParaRPr>
          </a:p>
          <a:p>
            <a:r>
              <a:rPr lang="ru-RU" dirty="0" smtClean="0"/>
              <a:t>                                            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7" b="8647"/>
          <a:stretch>
            <a:fillRect/>
          </a:stretch>
        </p:blipFill>
        <p:spPr bwMode="auto">
          <a:xfrm>
            <a:off x="8046720" y="652485"/>
            <a:ext cx="2915920" cy="33019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33934" y="4189214"/>
            <a:ext cx="660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Али </a:t>
            </a:r>
            <a:r>
              <a:rPr lang="ru-RU" b="1" dirty="0" err="1">
                <a:solidFill>
                  <a:schemeClr val="bg1"/>
                </a:solidFill>
              </a:rPr>
              <a:t>Апшерони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теолог</a:t>
            </a:r>
            <a:r>
              <a:rPr lang="ru-RU" b="1" dirty="0">
                <a:solidFill>
                  <a:schemeClr val="bg1"/>
                </a:solidFill>
              </a:rPr>
              <a:t>, общественный деятель.(1962 год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2469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intrud.49gov.ru/common/preview/650xOriginal/upload/26/news/cover/org_inzhen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14145"/>
            <a:ext cx="3400424" cy="34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59" y="396241"/>
            <a:ext cx="8212773" cy="436879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 smtClean="0"/>
              <a:t>Цель</a:t>
            </a:r>
            <a:endParaRPr lang="ru-RU" sz="3200" dirty="0"/>
          </a:p>
        </p:txBody>
      </p:sp>
      <p:sp>
        <p:nvSpPr>
          <p:cNvPr id="44" name="Текст 43">
            <a:extLst>
              <a:ext uri="{FF2B5EF4-FFF2-40B4-BE49-F238E27FC236}">
                <a16:creationId xmlns:a16="http://schemas.microsoft.com/office/drawing/2014/main" xmlns="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520" y="833120"/>
            <a:ext cx="7904480" cy="1158240"/>
          </a:xfrm>
        </p:spPr>
        <p:txBody>
          <a:bodyPr rtlCol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+mj-lt"/>
              </a:rPr>
              <a:t>-формирование </a:t>
            </a:r>
            <a:r>
              <a:rPr lang="ru-RU" sz="2000" b="1" dirty="0">
                <a:latin typeface="+mj-lt"/>
              </a:rPr>
              <a:t>у дошкольников первоначальных представлений о мире профессий </a:t>
            </a:r>
            <a:r>
              <a:rPr lang="ru-RU" sz="2000" b="1" dirty="0" smtClean="0">
                <a:latin typeface="+mj-lt"/>
              </a:rPr>
              <a:t>через </a:t>
            </a:r>
            <a:r>
              <a:rPr lang="ru-RU" sz="2000" b="1" dirty="0">
                <a:latin typeface="+mj-lt"/>
              </a:rPr>
              <a:t>«погружение» </a:t>
            </a:r>
            <a:endParaRPr lang="ru-RU" sz="2000" b="1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+mj-lt"/>
              </a:rPr>
              <a:t>в </a:t>
            </a:r>
            <a:r>
              <a:rPr lang="ru-RU" sz="2000" b="1" dirty="0">
                <a:latin typeface="+mj-lt"/>
              </a:rPr>
              <a:t>реальные практические ситуации.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8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+mj-lt"/>
              </a:rPr>
              <a:t>Задачи</a:t>
            </a:r>
          </a:p>
          <a:p>
            <a:r>
              <a:rPr lang="ru-RU" sz="2000" dirty="0" smtClean="0">
                <a:latin typeface="+mj-lt"/>
              </a:rPr>
              <a:t>-создавать </a:t>
            </a:r>
            <a:r>
              <a:rPr lang="ru-RU" sz="2000" dirty="0">
                <a:latin typeface="+mj-lt"/>
              </a:rPr>
              <a:t>условия для формирования положительного отношения к труду и первичных представлений о труде взрослых, его роли в обществе и жизни каждого человека</a:t>
            </a:r>
            <a:r>
              <a:rPr lang="ru-RU" sz="2000" dirty="0" smtClean="0">
                <a:latin typeface="+mj-lt"/>
              </a:rPr>
              <a:t>;</a:t>
            </a:r>
          </a:p>
          <a:p>
            <a:r>
              <a:rPr lang="ru-RU" sz="2000" dirty="0">
                <a:latin typeface="+mj-lt"/>
              </a:rPr>
              <a:t>-знакомить детей с профессиями, востребованными в современном </a:t>
            </a:r>
            <a:r>
              <a:rPr lang="ru-RU" sz="2000" dirty="0" smtClean="0">
                <a:latin typeface="+mj-lt"/>
              </a:rPr>
              <a:t>обществе;</a:t>
            </a:r>
          </a:p>
          <a:p>
            <a:r>
              <a:rPr lang="ru-RU" sz="2000" dirty="0" smtClean="0">
                <a:latin typeface="+mj-lt"/>
              </a:rPr>
              <a:t>-взаимодействовать </a:t>
            </a:r>
            <a:r>
              <a:rPr lang="ru-RU" sz="2000" dirty="0">
                <a:latin typeface="+mj-lt"/>
              </a:rPr>
              <a:t>с семьями воспитанников через организацию «Встречи с интересными людьми</a:t>
            </a:r>
            <a:r>
              <a:rPr lang="ru-RU" sz="2000" dirty="0" smtClean="0">
                <a:latin typeface="+mj-lt"/>
              </a:rPr>
              <a:t>»;</a:t>
            </a:r>
          </a:p>
          <a:p>
            <a:r>
              <a:rPr lang="ru-RU" sz="2000" dirty="0">
                <a:latin typeface="+mj-lt"/>
              </a:rPr>
              <a:t>-стимулировать развитие познавательных, коммуникативных, творческих способностей </a:t>
            </a:r>
            <a:r>
              <a:rPr lang="ru-RU" sz="2000" dirty="0" smtClean="0">
                <a:latin typeface="+mj-lt"/>
              </a:rPr>
              <a:t>детей;</a:t>
            </a:r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pPr rtl="0"/>
            <a:endParaRPr lang="ru-RU" sz="2800" dirty="0">
              <a:latin typeface="+mj-lt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0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330897" cy="610863"/>
          </a:xfrm>
        </p:spPr>
        <p:txBody>
          <a:bodyPr rtlCol="0">
            <a:noAutofit/>
          </a:bodyPr>
          <a:lstStyle/>
          <a:p>
            <a:pPr rtl="0"/>
            <a:r>
              <a:rPr lang="ru-RU" sz="4000" dirty="0" smtClean="0"/>
              <a:t>Диагностика</a:t>
            </a:r>
            <a:endParaRPr lang="ru-RU" sz="4000" dirty="0"/>
          </a:p>
        </p:txBody>
      </p:sp>
      <p:sp>
        <p:nvSpPr>
          <p:cNvPr id="44" name="Текст 43">
            <a:extLst>
              <a:ext uri="{FF2B5EF4-FFF2-40B4-BE49-F238E27FC236}">
                <a16:creationId xmlns:a16="http://schemas.microsoft.com/office/drawing/2014/main" xmlns="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4022" y="1971040"/>
            <a:ext cx="5294537" cy="3911600"/>
          </a:xfrm>
        </p:spPr>
        <p:txBody>
          <a:bodyPr rtlCol="0"/>
          <a:lstStyle/>
          <a:p>
            <a:endParaRPr lang="ru-RU" sz="24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+mj-lt"/>
              </a:rPr>
              <a:t>Диагностическое </a:t>
            </a:r>
            <a:r>
              <a:rPr lang="ru-RU" sz="2400" dirty="0">
                <a:latin typeface="+mj-lt"/>
              </a:rPr>
              <a:t>обследование по определению уровня  знаний и представлений о труде взрослых на основе диагностикой методики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+mj-lt"/>
              </a:rPr>
              <a:t>Г</a:t>
            </a:r>
            <a:r>
              <a:rPr lang="ru-RU" sz="2400" dirty="0">
                <a:latin typeface="+mj-lt"/>
              </a:rPr>
              <a:t>. А. </a:t>
            </a:r>
            <a:r>
              <a:rPr lang="ru-RU" sz="2400" dirty="0" err="1">
                <a:latin typeface="+mj-lt"/>
              </a:rPr>
              <a:t>Урунтаевой</a:t>
            </a:r>
            <a:r>
              <a:rPr lang="ru-RU" sz="2400" dirty="0">
                <a:latin typeface="+mj-lt"/>
              </a:rPr>
              <a:t> и Т. И. </a:t>
            </a:r>
            <a:r>
              <a:rPr lang="ru-RU" sz="2400" dirty="0" err="1">
                <a:latin typeface="+mj-lt"/>
              </a:rPr>
              <a:t>Гризик</a:t>
            </a:r>
            <a:r>
              <a:rPr lang="ru-RU" sz="2400" dirty="0">
                <a:latin typeface="+mj-lt"/>
              </a:rPr>
              <a:t> «Представления о труде взрослых», показало следующие результаты: </a:t>
            </a:r>
            <a:endParaRPr lang="ru-RU" sz="2400" dirty="0" smtClean="0">
              <a:latin typeface="+mj-lt"/>
            </a:endParaRPr>
          </a:p>
          <a:p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5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77456957"/>
              </p:ext>
            </p:extLst>
          </p:nvPr>
        </p:nvGraphicFramePr>
        <p:xfrm>
          <a:off x="6156960" y="1879600"/>
          <a:ext cx="4704080" cy="382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350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Формы и методы работы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369332"/>
          </a:xfrm>
        </p:spPr>
        <p:txBody>
          <a:bodyPr rtlCol="0"/>
          <a:lstStyle/>
          <a:p>
            <a:pPr rtl="0"/>
            <a:r>
              <a:rPr lang="ru-RU" dirty="0" smtClean="0"/>
              <a:t>Экскурсии и наблюдения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799"/>
            <a:ext cx="2128157" cy="615301"/>
          </a:xfrm>
        </p:spPr>
        <p:txBody>
          <a:bodyPr rtlCol="0"/>
          <a:lstStyle/>
          <a:p>
            <a:pPr rtl="0"/>
            <a:r>
              <a:rPr lang="ru-RU" dirty="0" smtClean="0"/>
              <a:t>Работа с семьями воспитанников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979C7D4-91CF-6443-91D5-65DC860B4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5"/>
            <a:ext cx="2412638" cy="700883"/>
          </a:xfrm>
        </p:spPr>
        <p:txBody>
          <a:bodyPr rtlCol="0"/>
          <a:lstStyle/>
          <a:p>
            <a:pPr rtl="0"/>
            <a:r>
              <a:rPr lang="ru-RU" b="1" dirty="0" smtClean="0"/>
              <a:t>Проек</a:t>
            </a:r>
            <a:r>
              <a:rPr lang="ru-RU" b="1" dirty="0"/>
              <a:t>т</a:t>
            </a:r>
            <a:endParaRPr lang="ru-RU" b="1" dirty="0" smtClean="0"/>
          </a:p>
          <a:p>
            <a:pPr rtl="0"/>
            <a:r>
              <a:rPr lang="ru-RU" b="1" dirty="0" smtClean="0"/>
              <a:t>«Профессии моей семьи»</a:t>
            </a:r>
            <a:endParaRPr lang="ru-RU" b="1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369332"/>
          </a:xfrm>
        </p:spPr>
        <p:txBody>
          <a:bodyPr rtlCol="0"/>
          <a:lstStyle/>
          <a:p>
            <a:pPr rtl="0"/>
            <a:r>
              <a:rPr lang="ru-RU" dirty="0" smtClean="0"/>
              <a:t>Встреча с интересными людьми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369332"/>
          </a:xfrm>
        </p:spPr>
        <p:txBody>
          <a:bodyPr rtlCol="0"/>
          <a:lstStyle/>
          <a:p>
            <a:pPr rtl="0"/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13" name="Дата 12">
            <a:extLst>
              <a:ext uri="{FF2B5EF4-FFF2-40B4-BE49-F238E27FC236}">
                <a16:creationId xmlns:a16="http://schemas.microsoft.com/office/drawing/2014/main" xmlns="" id="{2D9626DF-C81E-004B-9A70-7EF103792475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2992120" y="6332220"/>
            <a:ext cx="1313180" cy="247651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9"/>
          </p:nvPr>
        </p:nvSpPr>
        <p:spPr>
          <a:xfrm>
            <a:off x="830580" y="5486898"/>
            <a:ext cx="2133600" cy="944381"/>
          </a:xfrm>
        </p:spPr>
        <p:txBody>
          <a:bodyPr/>
          <a:lstStyle/>
          <a:p>
            <a:r>
              <a:rPr lang="ru-RU" b="1" dirty="0" smtClean="0"/>
              <a:t>Мастер – класс «Кондитер»</a:t>
            </a:r>
          </a:p>
          <a:p>
            <a:r>
              <a:rPr lang="ru-RU" b="1" dirty="0" smtClean="0"/>
              <a:t>Встреча «Моя профессия «Доктор»</a:t>
            </a:r>
          </a:p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/>
          </p:nvPr>
        </p:nvSpPr>
        <p:spPr>
          <a:xfrm>
            <a:off x="850900" y="2869096"/>
            <a:ext cx="2133600" cy="707224"/>
          </a:xfrm>
        </p:spPr>
        <p:txBody>
          <a:bodyPr/>
          <a:lstStyle/>
          <a:p>
            <a:r>
              <a:rPr lang="ru-RU" b="1" dirty="0" smtClean="0"/>
              <a:t>Целевые экскурсии «Профессии в детском саду»</a:t>
            </a:r>
          </a:p>
          <a:p>
            <a:r>
              <a:rPr lang="ru-RU" b="1" dirty="0" smtClean="0"/>
              <a:t>Навигатор профессий</a:t>
            </a:r>
            <a:endParaRPr lang="ru-RU" b="1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 dirty="0" smtClean="0"/>
              <a:t>Занятия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b="1" dirty="0" smtClean="0"/>
              <a:t>Игры с элементами </a:t>
            </a:r>
            <a:r>
              <a:rPr lang="ru-RU" b="1" dirty="0" err="1" smtClean="0"/>
              <a:t>Триз</a:t>
            </a:r>
            <a:r>
              <a:rPr lang="ru-RU" b="1" dirty="0" smtClean="0"/>
              <a:t> – технологии</a:t>
            </a:r>
          </a:p>
          <a:p>
            <a:r>
              <a:rPr lang="ru-RU" b="1" dirty="0" smtClean="0"/>
              <a:t>Дидактические иг</a:t>
            </a:r>
            <a:r>
              <a:rPr lang="ru-RU" dirty="0" smtClean="0"/>
              <a:t>ры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b="1" dirty="0" smtClean="0"/>
              <a:t>ООД с использованием</a:t>
            </a:r>
          </a:p>
          <a:p>
            <a:r>
              <a:rPr lang="ru-RU" b="1" dirty="0" err="1" smtClean="0"/>
              <a:t>Триз</a:t>
            </a:r>
            <a:r>
              <a:rPr lang="ru-RU" b="1" dirty="0" smtClean="0"/>
              <a:t>-технологий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r="39623" b="10593"/>
          <a:stretch/>
        </p:blipFill>
        <p:spPr bwMode="auto">
          <a:xfrm>
            <a:off x="6085958" y="2232831"/>
            <a:ext cx="1737242" cy="1763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4" t="28851"/>
          <a:stretch/>
        </p:blipFill>
        <p:spPr bwMode="auto">
          <a:xfrm>
            <a:off x="8900336" y="4902982"/>
            <a:ext cx="1950543" cy="1782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r="23446"/>
          <a:stretch/>
        </p:blipFill>
        <p:spPr bwMode="auto">
          <a:xfrm>
            <a:off x="9266038" y="2936240"/>
            <a:ext cx="2010720" cy="1605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7728DC-195E-4A4E-AEBA-5E0D1DB0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02" y="2473940"/>
            <a:ext cx="7132320" cy="3289971"/>
          </a:xfrm>
        </p:spPr>
        <p:txBody>
          <a:bodyPr rtlCol="0">
            <a:noAutofit/>
          </a:bodyPr>
          <a:lstStyle/>
          <a:p>
            <a:pPr rtl="0"/>
            <a:r>
              <a:rPr lang="ru-RU" b="1" dirty="0">
                <a:latin typeface="+mj-lt"/>
              </a:rPr>
              <a:t/>
            </a:r>
            <a:br>
              <a:rPr lang="ru-RU" b="1" dirty="0">
                <a:latin typeface="+mj-lt"/>
              </a:rPr>
            </a:br>
            <a:endParaRPr lang="ru-RU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8640" y="329980"/>
            <a:ext cx="6238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Реализация регионального компонента ООП ДО: знакомство с производством и профессиями города Мытищи </a:t>
            </a:r>
            <a:r>
              <a:rPr lang="ru-RU" b="1" dirty="0" smtClean="0"/>
              <a:t>компонента </a:t>
            </a:r>
            <a:r>
              <a:rPr lang="ru-RU" b="1" dirty="0"/>
              <a:t>ООП ДО: знакомство с производством и профессиями города Мытищи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" y="2807400"/>
            <a:ext cx="2275840" cy="17079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49" y="2532178"/>
            <a:ext cx="2595172" cy="1729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61" y="3196928"/>
            <a:ext cx="2781574" cy="18226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" y="4723481"/>
            <a:ext cx="2837403" cy="15960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52" y="198095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http://artoks.net/wp-content/uploads/2019/01/fest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055" y="2544462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23" y="5286391"/>
            <a:ext cx="12017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" y="1435019"/>
            <a:ext cx="13112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97" y="1081426"/>
            <a:ext cx="1054735" cy="105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https://www.ag-fm.com/wp-content/uploads/2022/09/mospivo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52" y="5286391"/>
            <a:ext cx="1228813" cy="133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cdn1.flamp.ru/1b5b6f067bc9338d7c0b90815021f5c2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835" y="4991434"/>
            <a:ext cx="2283460" cy="16325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9" name="Picture 11" descr="http://ap-expo.ru/files/DSC04893-613x46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250" y="2275038"/>
            <a:ext cx="1998027" cy="1499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026" y="4809504"/>
            <a:ext cx="2154562" cy="1423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295" y="3743283"/>
            <a:ext cx="935942" cy="93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03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/>
              <a:t>Экскурсии и наблюдения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 lang="ru-RU" b="1" dirty="0"/>
              <a:t>Целевые экскурсии «Профессии в детском саду»</a:t>
            </a:r>
          </a:p>
          <a:p>
            <a:r>
              <a:rPr lang="ru-RU" b="1" dirty="0"/>
              <a:t>Навигатор профессий</a:t>
            </a:r>
          </a:p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F3960A-D260-8445-A153-0B674474CE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ru-RU"/>
              <a:t>Годовой обзор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803E71-3088-0347-9BCC-16ADB551CC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 rtlCol="0"/>
          <a:lstStyle/>
          <a:p>
            <a:pPr rtl="0"/>
            <a:fld id="{12F9DB62-7E97-4C94-8365-0A984BE14576}" type="datetime4">
              <a:rPr lang="ru-RU" smtClean="0"/>
              <a:t>14 сентября 2023 г.</a:t>
            </a:fld>
            <a:endParaRPr lang="ru-RU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00" y="528346"/>
            <a:ext cx="4340180" cy="2448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17" y="3416510"/>
            <a:ext cx="3837904" cy="2881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737" y="3314778"/>
            <a:ext cx="4297885" cy="3227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/>
              <a:t>Работа с семьями воспитанников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 lang="ru-RU" b="1" dirty="0"/>
              <a:t>Проект</a:t>
            </a:r>
          </a:p>
          <a:p>
            <a:r>
              <a:rPr lang="ru-RU" b="1" dirty="0"/>
              <a:t>«Профессии моей семьи»</a:t>
            </a:r>
          </a:p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F3960A-D260-8445-A153-0B674474CE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ru-RU"/>
              <a:t>Годовой обзор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803E71-3088-0347-9BCC-16ADB551CC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 rtlCol="0"/>
          <a:lstStyle/>
          <a:p>
            <a:pPr rtl="0"/>
            <a:fld id="{12F9DB62-7E97-4C94-8365-0A984BE14576}" type="datetime4">
              <a:rPr lang="ru-RU" smtClean="0"/>
              <a:t>14 сентября 2023 г.</a:t>
            </a:fld>
            <a:endParaRPr lang="ru-RU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 b="7406"/>
          <a:stretch>
            <a:fillRect/>
          </a:stretch>
        </p:blipFill>
        <p:spPr>
          <a:xfrm>
            <a:off x="8077200" y="510217"/>
            <a:ext cx="3606800" cy="4084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802" y="1253249"/>
            <a:ext cx="2424249" cy="3221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4052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9129433_TF78853419_Win32" id="{7E0D9D6F-7FC9-48AE-A7E6-5131EAED0465}" vid="{5FFFC254-88B3-44E6-AB48-66024C08C3B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Ежегодная презентация (геометрические фигуры)</Template>
  <TotalTime>956</TotalTime>
  <Words>521</Words>
  <Application>Microsoft Office PowerPoint</Application>
  <PresentationFormat>Произвольный</PresentationFormat>
  <Paragraphs>124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1</vt:lpstr>
      <vt:lpstr>Ранняя профориентация  как элемент  социально-коммуникативного развития детей дошкольного возраста </vt:lpstr>
      <vt:lpstr>Ранняя профессиональная ориентация</vt:lpstr>
      <vt:lpstr>Актуальность</vt:lpstr>
      <vt:lpstr>Цель</vt:lpstr>
      <vt:lpstr>Диагностика</vt:lpstr>
      <vt:lpstr>Формы и методы работы</vt:lpstr>
      <vt:lpstr> </vt:lpstr>
      <vt:lpstr>Экскурсии и наблюдения</vt:lpstr>
      <vt:lpstr>Работа с семьями воспитанников</vt:lpstr>
      <vt:lpstr>   Встреча с интересными людьми</vt:lpstr>
      <vt:lpstr>   Игры</vt:lpstr>
      <vt:lpstr>   Занятия</vt:lpstr>
      <vt:lpstr>   Занятия</vt:lpstr>
      <vt:lpstr>Результаты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Бессознательное сделать сознательным</dc:title>
  <dc:creator>Мария</dc:creator>
  <cp:lastModifiedBy>Metodist</cp:lastModifiedBy>
  <cp:revision>45</cp:revision>
  <dcterms:created xsi:type="dcterms:W3CDTF">2022-11-08T19:37:10Z</dcterms:created>
  <dcterms:modified xsi:type="dcterms:W3CDTF">2023-09-14T07:50:46Z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